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2F08"/>
    <a:srgbClr val="FFE4B6"/>
    <a:srgbClr val="F8D59C"/>
    <a:srgbClr val="4C83C3"/>
    <a:srgbClr val="58410B"/>
    <a:srgbClr val="996633"/>
    <a:srgbClr val="3366CC"/>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2943" autoAdjust="0"/>
  </p:normalViewPr>
  <p:slideViewPr>
    <p:cSldViewPr>
      <p:cViewPr>
        <p:scale>
          <a:sx n="66" d="100"/>
          <a:sy n="66" d="100"/>
        </p:scale>
        <p:origin x="-1806" y="-7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9" tIns="46585" rIns="93169" bIns="46585" numCol="1" anchor="t" anchorCtr="0" compatLnSpc="1">
            <a:prstTxWarp prst="textNoShape">
              <a:avLst/>
            </a:prstTxWarp>
          </a:bodyPr>
          <a:lstStyle>
            <a:lvl1pPr defTabSz="930275">
              <a:defRPr sz="1200"/>
            </a:lvl1pPr>
          </a:lstStyle>
          <a:p>
            <a:endParaRPr lang="en-US"/>
          </a:p>
        </p:txBody>
      </p:sp>
      <p:sp>
        <p:nvSpPr>
          <p:cNvPr id="2355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69" tIns="46585" rIns="93169" bIns="46585" numCol="1" anchor="t" anchorCtr="0" compatLnSpc="1">
            <a:prstTxWarp prst="textNoShape">
              <a:avLst/>
            </a:prstTxWarp>
          </a:bodyPr>
          <a:lstStyle>
            <a:lvl1pPr algn="r" defTabSz="930275">
              <a:defRPr sz="1200"/>
            </a:lvl1pPr>
          </a:lstStyle>
          <a:p>
            <a:endParaRPr lang="en-US"/>
          </a:p>
        </p:txBody>
      </p:sp>
      <p:sp>
        <p:nvSpPr>
          <p:cNvPr id="2355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69" tIns="46585" rIns="93169" bIns="46585" numCol="1" anchor="b" anchorCtr="0" compatLnSpc="1">
            <a:prstTxWarp prst="textNoShape">
              <a:avLst/>
            </a:prstTxWarp>
          </a:bodyPr>
          <a:lstStyle>
            <a:lvl1pPr defTabSz="930275">
              <a:defRPr sz="1200"/>
            </a:lvl1pPr>
          </a:lstStyle>
          <a:p>
            <a:endParaRPr lang="en-US"/>
          </a:p>
        </p:txBody>
      </p:sp>
      <p:sp>
        <p:nvSpPr>
          <p:cNvPr id="2355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69" tIns="46585" rIns="93169" bIns="46585" numCol="1" anchor="b" anchorCtr="0" compatLnSpc="1">
            <a:prstTxWarp prst="textNoShape">
              <a:avLst/>
            </a:prstTxWarp>
          </a:bodyPr>
          <a:lstStyle>
            <a:lvl1pPr algn="r" defTabSz="930275">
              <a:defRPr sz="1200"/>
            </a:lvl1pPr>
          </a:lstStyle>
          <a:p>
            <a:fld id="{CD7129CC-A244-4341-BC7A-23EC709871C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704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7044"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8704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704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704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7ADB995-045E-43FD-8270-71B1FC96E46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86D24A6-CE1D-4A90-A7B8-7ED185C6DE07}" type="slidenum">
              <a:rPr lang="en-US"/>
              <a:pPr/>
              <a:t>2</a:t>
            </a:fld>
            <a:endParaRPr lang="en-US"/>
          </a:p>
        </p:txBody>
      </p:sp>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xfrm>
            <a:off x="700088" y="4416425"/>
            <a:ext cx="5610225" cy="4183063"/>
          </a:xfrm>
        </p:spPr>
        <p:txBody>
          <a:bodyPr/>
          <a:lstStyle/>
          <a:p>
            <a:pPr>
              <a:spcBef>
                <a:spcPct val="0"/>
              </a:spcBef>
              <a:spcAft>
                <a:spcPts val="700"/>
              </a:spcAft>
              <a:buFontTx/>
              <a:buChar char="•"/>
            </a:pPr>
            <a:endParaRPr lang="en-US" sz="1100"/>
          </a:p>
        </p:txBody>
      </p:sp>
      <p:sp>
        <p:nvSpPr>
          <p:cNvPr id="23556" name="Slide Number Placeholder 3"/>
          <p:cNvSpPr txBox="1">
            <a:spLocks noGrp="1"/>
          </p:cNvSpPr>
          <p:nvPr/>
        </p:nvSpPr>
        <p:spPr bwMode="auto">
          <a:xfrm>
            <a:off x="3971925" y="8829675"/>
            <a:ext cx="3036888" cy="465138"/>
          </a:xfrm>
          <a:prstGeom prst="rect">
            <a:avLst/>
          </a:prstGeom>
          <a:noFill/>
          <a:ln>
            <a:miter lim="800000"/>
            <a:headEnd/>
            <a:tailEnd/>
          </a:ln>
        </p:spPr>
        <p:txBody>
          <a:bodyPr anchor="b"/>
          <a:lstStyle/>
          <a:p>
            <a:pPr algn="r">
              <a:defRPr/>
            </a:pPr>
            <a:fld id="{0A1F7B48-248C-4A29-BE03-E2DDFD2B756A}" type="slidenum">
              <a:rPr lang="en-US" sz="1200">
                <a:latin typeface="+mn-lt"/>
              </a:rPr>
              <a:pPr algn="r">
                <a:defRPr/>
              </a:pPr>
              <a:t>2</a:t>
            </a:fld>
            <a:endParaRPr lang="en-US"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A5F466E-8754-4B64-8643-5B48AC0C2EF8}" type="slidenum">
              <a:rPr lang="en-US"/>
              <a:pPr/>
              <a:t>3</a:t>
            </a:fld>
            <a:endParaRPr lang="en-US"/>
          </a:p>
        </p:txBody>
      </p:sp>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xfrm>
            <a:off x="700088" y="4416425"/>
            <a:ext cx="5610225" cy="4183063"/>
          </a:xfrm>
        </p:spPr>
        <p:txBody>
          <a:bodyPr/>
          <a:lstStyle/>
          <a:p>
            <a:pPr>
              <a:spcBef>
                <a:spcPct val="0"/>
              </a:spcBef>
              <a:spcAft>
                <a:spcPts val="700"/>
              </a:spcAft>
              <a:buFontTx/>
              <a:buChar char="•"/>
            </a:pPr>
            <a:endParaRPr lang="en-US"/>
          </a:p>
        </p:txBody>
      </p:sp>
      <p:sp>
        <p:nvSpPr>
          <p:cNvPr id="25604" name="Slide Number Placeholder 3"/>
          <p:cNvSpPr txBox="1">
            <a:spLocks noGrp="1"/>
          </p:cNvSpPr>
          <p:nvPr/>
        </p:nvSpPr>
        <p:spPr bwMode="auto">
          <a:xfrm>
            <a:off x="3971925" y="8829675"/>
            <a:ext cx="3036888" cy="465138"/>
          </a:xfrm>
          <a:prstGeom prst="rect">
            <a:avLst/>
          </a:prstGeom>
          <a:noFill/>
          <a:ln>
            <a:miter lim="800000"/>
            <a:headEnd/>
            <a:tailEnd/>
          </a:ln>
        </p:spPr>
        <p:txBody>
          <a:bodyPr anchor="b"/>
          <a:lstStyle/>
          <a:p>
            <a:pPr algn="r">
              <a:defRPr/>
            </a:pPr>
            <a:fld id="{2D71156A-A1FB-40DC-8EE0-31A650A5FC24}" type="slidenum">
              <a:rPr lang="en-US" sz="1200">
                <a:latin typeface="+mn-lt"/>
              </a:rPr>
              <a:pPr algn="r">
                <a:defRPr/>
              </a:pPr>
              <a:t>3</a:t>
            </a:fld>
            <a:endParaRPr lang="en-US" sz="120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8A2D031-4F29-4538-89A7-9CC19DD80F42}" type="slidenum">
              <a:rPr lang="en-US"/>
              <a:pPr/>
              <a:t>4</a:t>
            </a:fld>
            <a:endParaRPr lang="en-US"/>
          </a:p>
        </p:txBody>
      </p:sp>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xfrm>
            <a:off x="700088" y="4416425"/>
            <a:ext cx="5610225" cy="4183063"/>
          </a:xfrm>
        </p:spPr>
        <p:txBody>
          <a:bodyPr/>
          <a:lstStyle/>
          <a:p>
            <a:pPr>
              <a:spcBef>
                <a:spcPct val="0"/>
              </a:spcBef>
            </a:pPr>
            <a:endParaRPr lang="en-US"/>
          </a:p>
        </p:txBody>
      </p:sp>
      <p:sp>
        <p:nvSpPr>
          <p:cNvPr id="24580" name="Slide Number Placeholder 3"/>
          <p:cNvSpPr txBox="1">
            <a:spLocks noGrp="1"/>
          </p:cNvSpPr>
          <p:nvPr/>
        </p:nvSpPr>
        <p:spPr bwMode="auto">
          <a:xfrm>
            <a:off x="3971925" y="8829675"/>
            <a:ext cx="3036888" cy="465138"/>
          </a:xfrm>
          <a:prstGeom prst="rect">
            <a:avLst/>
          </a:prstGeom>
          <a:noFill/>
          <a:ln>
            <a:miter lim="800000"/>
            <a:headEnd/>
            <a:tailEnd/>
          </a:ln>
        </p:spPr>
        <p:txBody>
          <a:bodyPr anchor="b"/>
          <a:lstStyle/>
          <a:p>
            <a:pPr algn="r">
              <a:defRPr/>
            </a:pPr>
            <a:fld id="{42A3DD1E-36B2-41D2-BF49-157B2464C579}" type="slidenum">
              <a:rPr lang="en-US" sz="1200">
                <a:latin typeface="+mn-lt"/>
              </a:rPr>
              <a:pPr algn="r">
                <a:defRPr/>
              </a:pPr>
              <a:t>4</a:t>
            </a:fld>
            <a:endParaRPr lang="en-US" sz="120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12DF690-B05B-4CB8-8CD1-A88C77241A94}" type="slidenum">
              <a:rPr lang="en-US"/>
              <a:pPr/>
              <a:t>5</a:t>
            </a:fld>
            <a:endParaRPr lang="en-US"/>
          </a:p>
        </p:txBody>
      </p:sp>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xfrm>
            <a:off x="700088" y="4416425"/>
            <a:ext cx="5610225" cy="4183063"/>
          </a:xfrm>
        </p:spPr>
        <p:txBody>
          <a:bodyPr/>
          <a:lstStyle/>
          <a:p>
            <a:pPr>
              <a:spcBef>
                <a:spcPct val="0"/>
              </a:spcBef>
            </a:pPr>
            <a:endParaRPr lang="en-US"/>
          </a:p>
        </p:txBody>
      </p:sp>
      <p:sp>
        <p:nvSpPr>
          <p:cNvPr id="24580" name="Slide Number Placeholder 3"/>
          <p:cNvSpPr txBox="1">
            <a:spLocks noGrp="1"/>
          </p:cNvSpPr>
          <p:nvPr/>
        </p:nvSpPr>
        <p:spPr bwMode="auto">
          <a:xfrm>
            <a:off x="3971925" y="8829675"/>
            <a:ext cx="3036888" cy="465138"/>
          </a:xfrm>
          <a:prstGeom prst="rect">
            <a:avLst/>
          </a:prstGeom>
          <a:noFill/>
          <a:ln>
            <a:miter lim="800000"/>
            <a:headEnd/>
            <a:tailEnd/>
          </a:ln>
        </p:spPr>
        <p:txBody>
          <a:bodyPr anchor="b"/>
          <a:lstStyle/>
          <a:p>
            <a:pPr algn="r">
              <a:defRPr/>
            </a:pPr>
            <a:fld id="{A3140305-D4DC-4AF6-9DE6-71FCC2AE2E2B}" type="slidenum">
              <a:rPr lang="en-US" sz="1200">
                <a:latin typeface="+mn-lt"/>
              </a:rPr>
              <a:pPr algn="r">
                <a:defRPr/>
              </a:pPr>
              <a:t>5</a:t>
            </a:fld>
            <a:endParaRPr lang="en-US" sz="120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9855E1E-F4C7-449C-B6B7-149B94D78C54}" type="slidenum">
              <a:rPr lang="en-US"/>
              <a:pPr/>
              <a:t>6</a:t>
            </a:fld>
            <a:endParaRPr lang="en-US"/>
          </a:p>
        </p:txBody>
      </p:sp>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xfrm>
            <a:off x="700088" y="4416425"/>
            <a:ext cx="5610225" cy="4183063"/>
          </a:xfrm>
        </p:spPr>
        <p:txBody>
          <a:bodyPr/>
          <a:lstStyle/>
          <a:p>
            <a:pPr>
              <a:spcBef>
                <a:spcPct val="0"/>
              </a:spcBef>
            </a:pPr>
            <a:endParaRPr lang="en-US"/>
          </a:p>
        </p:txBody>
      </p:sp>
      <p:sp>
        <p:nvSpPr>
          <p:cNvPr id="24580" name="Slide Number Placeholder 3"/>
          <p:cNvSpPr txBox="1">
            <a:spLocks noGrp="1"/>
          </p:cNvSpPr>
          <p:nvPr/>
        </p:nvSpPr>
        <p:spPr bwMode="auto">
          <a:xfrm>
            <a:off x="3971925" y="8829675"/>
            <a:ext cx="3036888" cy="465138"/>
          </a:xfrm>
          <a:prstGeom prst="rect">
            <a:avLst/>
          </a:prstGeom>
          <a:noFill/>
          <a:ln>
            <a:miter lim="800000"/>
            <a:headEnd/>
            <a:tailEnd/>
          </a:ln>
        </p:spPr>
        <p:txBody>
          <a:bodyPr anchor="b"/>
          <a:lstStyle/>
          <a:p>
            <a:pPr algn="r">
              <a:defRPr/>
            </a:pPr>
            <a:fld id="{D335025D-2940-477F-B14B-A49889EA5FE5}" type="slidenum">
              <a:rPr lang="en-US" sz="1200">
                <a:latin typeface="+mn-lt"/>
              </a:rPr>
              <a:pPr algn="r">
                <a:defRPr/>
              </a:pPr>
              <a:t>6</a:t>
            </a:fld>
            <a:endParaRPr lang="en-US" sz="120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83FE801-8D36-45B7-A322-49596D5168ED}" type="slidenum">
              <a:rPr lang="en-US"/>
              <a:pPr/>
              <a:t>7</a:t>
            </a:fld>
            <a:endParaRPr lang="en-US"/>
          </a:p>
        </p:txBody>
      </p:sp>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xfrm>
            <a:off x="700088" y="4416425"/>
            <a:ext cx="5610225" cy="4183063"/>
          </a:xfrm>
        </p:spPr>
        <p:txBody>
          <a:bodyPr/>
          <a:lstStyle/>
          <a:p>
            <a:pPr>
              <a:spcBef>
                <a:spcPct val="0"/>
              </a:spcBef>
            </a:pPr>
            <a:endParaRPr lang="en-US"/>
          </a:p>
        </p:txBody>
      </p:sp>
      <p:sp>
        <p:nvSpPr>
          <p:cNvPr id="24580" name="Slide Number Placeholder 3"/>
          <p:cNvSpPr txBox="1">
            <a:spLocks noGrp="1"/>
          </p:cNvSpPr>
          <p:nvPr/>
        </p:nvSpPr>
        <p:spPr bwMode="auto">
          <a:xfrm>
            <a:off x="3971925" y="8829675"/>
            <a:ext cx="3036888" cy="465138"/>
          </a:xfrm>
          <a:prstGeom prst="rect">
            <a:avLst/>
          </a:prstGeom>
          <a:noFill/>
          <a:ln>
            <a:miter lim="800000"/>
            <a:headEnd/>
            <a:tailEnd/>
          </a:ln>
        </p:spPr>
        <p:txBody>
          <a:bodyPr anchor="b"/>
          <a:lstStyle/>
          <a:p>
            <a:pPr algn="r">
              <a:defRPr/>
            </a:pPr>
            <a:fld id="{EB7C55B1-2414-44A7-8AF8-1E324728A3FE}" type="slidenum">
              <a:rPr lang="en-US" sz="1200">
                <a:latin typeface="+mn-lt"/>
              </a:rPr>
              <a:pPr algn="r">
                <a:defRPr/>
              </a:pPr>
              <a:t>7</a:t>
            </a:fld>
            <a:endParaRPr lang="en-US" sz="120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70D7FF6-E4A5-4308-BD4E-99C832C0FC36}" type="slidenum">
              <a:rPr lang="en-US"/>
              <a:pPr/>
              <a:t>8</a:t>
            </a:fld>
            <a:endParaRPr lang="en-US"/>
          </a:p>
        </p:txBody>
      </p:sp>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xfrm>
            <a:off x="700088" y="4416425"/>
            <a:ext cx="5610225" cy="4183063"/>
          </a:xfrm>
        </p:spPr>
        <p:txBody>
          <a:bodyPr/>
          <a:lstStyle/>
          <a:p>
            <a:pPr>
              <a:spcBef>
                <a:spcPct val="0"/>
              </a:spcBef>
            </a:pPr>
            <a:endParaRPr lang="en-US"/>
          </a:p>
        </p:txBody>
      </p:sp>
      <p:sp>
        <p:nvSpPr>
          <p:cNvPr id="24580" name="Slide Number Placeholder 3"/>
          <p:cNvSpPr txBox="1">
            <a:spLocks noGrp="1"/>
          </p:cNvSpPr>
          <p:nvPr/>
        </p:nvSpPr>
        <p:spPr bwMode="auto">
          <a:xfrm>
            <a:off x="3971925" y="8829675"/>
            <a:ext cx="3036888" cy="465138"/>
          </a:xfrm>
          <a:prstGeom prst="rect">
            <a:avLst/>
          </a:prstGeom>
          <a:noFill/>
          <a:ln>
            <a:miter lim="800000"/>
            <a:headEnd/>
            <a:tailEnd/>
          </a:ln>
        </p:spPr>
        <p:txBody>
          <a:bodyPr anchor="b"/>
          <a:lstStyle/>
          <a:p>
            <a:pPr algn="r">
              <a:defRPr/>
            </a:pPr>
            <a:fld id="{00BE1E5B-CA34-4767-8E13-CD3B934964E4}" type="slidenum">
              <a:rPr lang="en-US" sz="1200">
                <a:latin typeface="+mn-lt"/>
              </a:rPr>
              <a:pPr algn="r">
                <a:defRPr/>
              </a:pPr>
              <a:t>8</a:t>
            </a:fld>
            <a:endParaRPr lang="en-US" sz="120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21B5ECF-0EF8-4FB9-80E6-F720C8ABB175}" type="slidenum">
              <a:rPr lang="en-US"/>
              <a:pPr/>
              <a:t>9</a:t>
            </a:fld>
            <a:endParaRPr lang="en-US"/>
          </a:p>
        </p:txBody>
      </p:sp>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xfrm>
            <a:off x="700088" y="4416425"/>
            <a:ext cx="5610225" cy="4183063"/>
          </a:xfrm>
        </p:spPr>
        <p:txBody>
          <a:bodyPr/>
          <a:lstStyle/>
          <a:p>
            <a:pPr>
              <a:spcBef>
                <a:spcPct val="0"/>
              </a:spcBef>
            </a:pPr>
            <a:r>
              <a:rPr lang="en-US" sz="1000"/>
              <a:t>Hazards – Addressed threats from tsunami, wave uprush/shoreline erosion and outfall maintenance provisions.</a:t>
            </a:r>
          </a:p>
          <a:p>
            <a:pPr>
              <a:spcBef>
                <a:spcPct val="0"/>
              </a:spcBef>
            </a:pPr>
            <a:endParaRPr lang="en-US" sz="1000"/>
          </a:p>
          <a:p>
            <a:pPr>
              <a:spcBef>
                <a:spcPct val="0"/>
              </a:spcBef>
            </a:pPr>
            <a:r>
              <a:rPr lang="en-US" sz="1000"/>
              <a:t>Water Quality – Addressed new RWQCB requirements associated with statewide Phase II Stormwater Permit</a:t>
            </a:r>
          </a:p>
          <a:p>
            <a:pPr>
              <a:spcBef>
                <a:spcPct val="0"/>
              </a:spcBef>
            </a:pPr>
            <a:endParaRPr lang="en-US" sz="1000"/>
          </a:p>
          <a:p>
            <a:pPr>
              <a:spcBef>
                <a:spcPct val="0"/>
              </a:spcBef>
            </a:pPr>
            <a:r>
              <a:rPr lang="en-US" sz="1000"/>
              <a:t>Land Use – Reined density/intensity and setback standards in order to adequately buffer adjacent resources to ensure they are protected.</a:t>
            </a:r>
          </a:p>
          <a:p>
            <a:pPr>
              <a:spcBef>
                <a:spcPct val="0"/>
              </a:spcBef>
            </a:pPr>
            <a:endParaRPr lang="en-US" sz="1000"/>
          </a:p>
          <a:p>
            <a:pPr>
              <a:spcBef>
                <a:spcPct val="0"/>
              </a:spcBef>
            </a:pPr>
            <a:r>
              <a:rPr lang="en-US" sz="1000"/>
              <a:t>Public Access – Increased hrs of available parking, consolidated and where feasible eliminated storm water outfall on beaches and protect lower cost visitor opportunities</a:t>
            </a:r>
          </a:p>
          <a:p>
            <a:pPr>
              <a:spcBef>
                <a:spcPct val="0"/>
              </a:spcBef>
            </a:pPr>
            <a:endParaRPr lang="en-US" sz="1000"/>
          </a:p>
          <a:p>
            <a:pPr>
              <a:spcBef>
                <a:spcPct val="0"/>
              </a:spcBef>
            </a:pPr>
            <a:r>
              <a:rPr lang="en-US" sz="1000"/>
              <a:t>Transportation – Addressed transportation capacities an former railroad r-o-w for light rail and multi-modal transportation options, encourage alternative forms of transportation, require adequate parking in new development and provide for maintenance and repair of existing transportation facilities.</a:t>
            </a:r>
          </a:p>
          <a:p>
            <a:pPr>
              <a:spcBef>
                <a:spcPct val="0"/>
              </a:spcBef>
            </a:pPr>
            <a:endParaRPr lang="en-US" sz="1000"/>
          </a:p>
          <a:p>
            <a:pPr>
              <a:spcBef>
                <a:spcPct val="0"/>
              </a:spcBef>
            </a:pPr>
            <a:r>
              <a:rPr lang="en-US" sz="1000"/>
              <a:t>Public Services – Protect coastal priority uses, ensure adequate long-term and sustainable water supplies are available for development and ensure water service are publicly managed</a:t>
            </a:r>
          </a:p>
          <a:p>
            <a:pPr>
              <a:spcBef>
                <a:spcPct val="0"/>
              </a:spcBef>
            </a:pPr>
            <a:endParaRPr lang="en-US" sz="1000"/>
          </a:p>
          <a:p>
            <a:pPr>
              <a:spcBef>
                <a:spcPct val="0"/>
              </a:spcBef>
            </a:pPr>
            <a:r>
              <a:rPr lang="en-US" sz="1000"/>
              <a:t>ESHA – provide additional detail for addressing cumulative impact and appropriate acreage replacement ratios for unavoidable direct impacts.</a:t>
            </a:r>
          </a:p>
          <a:p>
            <a:pPr>
              <a:spcBef>
                <a:spcPct val="0"/>
              </a:spcBef>
            </a:pPr>
            <a:endParaRPr lang="en-US" sz="1000"/>
          </a:p>
          <a:p>
            <a:pPr>
              <a:spcBef>
                <a:spcPct val="0"/>
              </a:spcBef>
            </a:pPr>
            <a:r>
              <a:rPr lang="en-US" sz="1000"/>
              <a:t>Cultural – rounded out archaeological protections</a:t>
            </a:r>
          </a:p>
          <a:p>
            <a:pPr>
              <a:spcBef>
                <a:spcPct val="0"/>
              </a:spcBef>
            </a:pPr>
            <a:endParaRPr lang="en-US" sz="1000"/>
          </a:p>
          <a:p>
            <a:pPr>
              <a:spcBef>
                <a:spcPct val="0"/>
              </a:spcBef>
            </a:pPr>
            <a:r>
              <a:rPr lang="en-US" sz="1000"/>
              <a:t>Visual – refine protected views particularly related to primary view corridors associate with Highway 1 and the lakes.</a:t>
            </a:r>
          </a:p>
          <a:p>
            <a:pPr>
              <a:spcBef>
                <a:spcPct val="0"/>
              </a:spcBef>
            </a:pPr>
            <a:endParaRPr lang="en-US" sz="1000"/>
          </a:p>
          <a:p>
            <a:pPr>
              <a:spcBef>
                <a:spcPct val="0"/>
              </a:spcBef>
            </a:pPr>
            <a:r>
              <a:rPr lang="en-US" sz="1000"/>
              <a:t>See Exhibit E for the track changes of the modifications</a:t>
            </a:r>
          </a:p>
          <a:p>
            <a:pPr>
              <a:spcBef>
                <a:spcPct val="0"/>
              </a:spcBef>
            </a:pPr>
            <a:r>
              <a:rPr lang="en-US" sz="1000"/>
              <a:t>See Exhibit F for the LCP with modifications (plus the Addendum to the Coastal Staff Report)</a:t>
            </a:r>
          </a:p>
        </p:txBody>
      </p:sp>
      <p:sp>
        <p:nvSpPr>
          <p:cNvPr id="24580" name="Slide Number Placeholder 3"/>
          <p:cNvSpPr txBox="1">
            <a:spLocks noGrp="1"/>
          </p:cNvSpPr>
          <p:nvPr/>
        </p:nvSpPr>
        <p:spPr bwMode="auto">
          <a:xfrm>
            <a:off x="3971925" y="8829675"/>
            <a:ext cx="3036888" cy="465138"/>
          </a:xfrm>
          <a:prstGeom prst="rect">
            <a:avLst/>
          </a:prstGeom>
          <a:noFill/>
          <a:ln>
            <a:miter lim="800000"/>
            <a:headEnd/>
            <a:tailEnd/>
          </a:ln>
        </p:spPr>
        <p:txBody>
          <a:bodyPr anchor="b"/>
          <a:lstStyle/>
          <a:p>
            <a:pPr algn="r">
              <a:defRPr/>
            </a:pPr>
            <a:fld id="{EF90D4AE-D70B-4003-A2F3-C07F3209F397}" type="slidenum">
              <a:rPr lang="en-US" sz="1200">
                <a:latin typeface="+mn-lt"/>
              </a:rPr>
              <a:pPr algn="r">
                <a:defRPr/>
              </a:pPr>
              <a:t>9</a:t>
            </a:fld>
            <a:endParaRPr lang="en-US" sz="120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2F0A59C-3786-4E9C-8AA2-CE4472339B02}" type="slidenum">
              <a:rPr lang="en-US"/>
              <a:pPr/>
              <a:t>10</a:t>
            </a:fld>
            <a:endParaRPr lang="en-US"/>
          </a:p>
        </p:txBody>
      </p:sp>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xfrm>
            <a:off x="700088" y="4416425"/>
            <a:ext cx="5610225" cy="4183063"/>
          </a:xfrm>
        </p:spPr>
        <p:txBody>
          <a:bodyPr/>
          <a:lstStyle/>
          <a:p>
            <a:pPr>
              <a:spcBef>
                <a:spcPct val="0"/>
              </a:spcBef>
              <a:spcAft>
                <a:spcPts val="700"/>
              </a:spcAft>
              <a:buFontTx/>
              <a:buChar char="•"/>
            </a:pPr>
            <a:endParaRPr lang="en-US"/>
          </a:p>
        </p:txBody>
      </p:sp>
      <p:sp>
        <p:nvSpPr>
          <p:cNvPr id="25604" name="Slide Number Placeholder 3"/>
          <p:cNvSpPr txBox="1">
            <a:spLocks noGrp="1"/>
          </p:cNvSpPr>
          <p:nvPr/>
        </p:nvSpPr>
        <p:spPr bwMode="auto">
          <a:xfrm>
            <a:off x="3971925" y="8829675"/>
            <a:ext cx="3036888" cy="465138"/>
          </a:xfrm>
          <a:prstGeom prst="rect">
            <a:avLst/>
          </a:prstGeom>
          <a:noFill/>
          <a:ln>
            <a:miter lim="800000"/>
            <a:headEnd/>
            <a:tailEnd/>
          </a:ln>
        </p:spPr>
        <p:txBody>
          <a:bodyPr anchor="b"/>
          <a:lstStyle/>
          <a:p>
            <a:pPr algn="r">
              <a:defRPr/>
            </a:pPr>
            <a:fld id="{D75DB632-2A52-4EB5-B01D-329D6AA757A1}" type="slidenum">
              <a:rPr lang="en-US" sz="1200">
                <a:latin typeface="+mn-lt"/>
              </a:rPr>
              <a:pPr algn="r">
                <a:defRPr/>
              </a:pPr>
              <a:t>10</a:t>
            </a:fld>
            <a:endParaRPr lang="en-US"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F9FC64-A2E6-42E8-85E0-E2B9E041A49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CDB371-6449-4B5F-AFE9-8DE3D272751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A7E8D6-8C5B-44DC-B184-DAAE67F1826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15282D-D7D6-4626-B060-8DF8157C90B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EF5CB7-5146-4B0B-9D94-EC3D3724B65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ACF167-550A-4230-8380-07757B982D2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0F2562D-64B9-41BD-B063-97FAD51A422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76DFA9E-9C3E-4302-91A0-7DC64655D43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CB53D2F-F754-4036-807A-AAA88656B34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378E25-2F5C-490D-893C-F86FDB87C52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E285EF4-F527-4827-AA65-2EE01625372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4B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91FF9EB-9301-4E0D-97D8-44A4A4CB8C9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5" name="Object 17"/>
          <p:cNvGraphicFramePr>
            <a:graphicFrameLocks noChangeAspect="1"/>
          </p:cNvGraphicFramePr>
          <p:nvPr/>
        </p:nvGraphicFramePr>
        <p:xfrm>
          <a:off x="304800" y="457200"/>
          <a:ext cx="3276600" cy="3276600"/>
        </p:xfrm>
        <a:graphic>
          <a:graphicData uri="http://schemas.openxmlformats.org/presentationml/2006/ole">
            <p:oleObj spid="_x0000_s2065" name="Image" r:id="rId3" imgW="3745682" imgH="3745682" progId="Photoshop.Image.10">
              <p:embed/>
            </p:oleObj>
          </a:graphicData>
        </a:graphic>
      </p:graphicFrame>
      <p:sp>
        <p:nvSpPr>
          <p:cNvPr id="2052" name="Rectangle 4"/>
          <p:cNvSpPr>
            <a:spLocks noChangeArrowheads="1"/>
          </p:cNvSpPr>
          <p:nvPr/>
        </p:nvSpPr>
        <p:spPr bwMode="auto">
          <a:xfrm>
            <a:off x="0" y="4724400"/>
            <a:ext cx="9144000" cy="1295400"/>
          </a:xfrm>
          <a:prstGeom prst="rect">
            <a:avLst/>
          </a:prstGeom>
          <a:solidFill>
            <a:srgbClr val="58410B"/>
          </a:solidFill>
          <a:ln w="9525">
            <a:noFill/>
            <a:miter lim="800000"/>
            <a:headEnd/>
            <a:tailEnd/>
          </a:ln>
          <a:effectLst/>
        </p:spPr>
        <p:txBody>
          <a:bodyPr wrap="none" anchor="ctr"/>
          <a:lstStyle/>
          <a:p>
            <a:endParaRPr lang="en-US"/>
          </a:p>
        </p:txBody>
      </p:sp>
      <p:sp>
        <p:nvSpPr>
          <p:cNvPr id="2053" name="Rectangle 5"/>
          <p:cNvSpPr>
            <a:spLocks noChangeArrowheads="1"/>
          </p:cNvSpPr>
          <p:nvPr/>
        </p:nvSpPr>
        <p:spPr bwMode="auto">
          <a:xfrm>
            <a:off x="0" y="4572000"/>
            <a:ext cx="9144000" cy="152400"/>
          </a:xfrm>
          <a:prstGeom prst="rect">
            <a:avLst/>
          </a:prstGeom>
          <a:solidFill>
            <a:srgbClr val="4C83C3"/>
          </a:solidFill>
          <a:ln w="9525">
            <a:noFill/>
            <a:miter lim="800000"/>
            <a:headEnd/>
            <a:tailEnd/>
          </a:ln>
          <a:effectLst/>
        </p:spPr>
        <p:txBody>
          <a:bodyPr wrap="none" anchor="ctr"/>
          <a:lstStyle/>
          <a:p>
            <a:endParaRPr lang="en-US"/>
          </a:p>
        </p:txBody>
      </p:sp>
      <p:sp>
        <p:nvSpPr>
          <p:cNvPr id="2054" name="Rectangle 6"/>
          <p:cNvSpPr>
            <a:spLocks noChangeArrowheads="1"/>
          </p:cNvSpPr>
          <p:nvPr/>
        </p:nvSpPr>
        <p:spPr bwMode="auto">
          <a:xfrm>
            <a:off x="0" y="6019800"/>
            <a:ext cx="9144000" cy="152400"/>
          </a:xfrm>
          <a:prstGeom prst="rect">
            <a:avLst/>
          </a:prstGeom>
          <a:solidFill>
            <a:srgbClr val="4C83C3"/>
          </a:solidFill>
          <a:ln w="9525">
            <a:noFill/>
            <a:miter lim="800000"/>
            <a:headEnd/>
            <a:tailEnd/>
          </a:ln>
          <a:effectLst/>
        </p:spPr>
        <p:txBody>
          <a:bodyPr wrap="none" anchor="ctr"/>
          <a:lstStyle/>
          <a:p>
            <a:endParaRPr lang="en-US"/>
          </a:p>
        </p:txBody>
      </p:sp>
      <p:pic>
        <p:nvPicPr>
          <p:cNvPr id="2058" name="Picture 10" descr="Imagine the Possibilities"/>
          <p:cNvPicPr>
            <a:picLocks noChangeAspect="1" noChangeArrowheads="1"/>
          </p:cNvPicPr>
          <p:nvPr/>
        </p:nvPicPr>
        <p:blipFill>
          <a:blip r:embed="rId4" cstate="print"/>
          <a:srcRect/>
          <a:stretch>
            <a:fillRect/>
          </a:stretch>
        </p:blipFill>
        <p:spPr bwMode="auto">
          <a:xfrm>
            <a:off x="3276600" y="4800600"/>
            <a:ext cx="1676400" cy="1139825"/>
          </a:xfrm>
          <a:prstGeom prst="rect">
            <a:avLst/>
          </a:prstGeom>
          <a:noFill/>
        </p:spPr>
      </p:pic>
      <p:pic>
        <p:nvPicPr>
          <p:cNvPr id="2062" name="Picture 14" descr="Community Spirit_3"/>
          <p:cNvPicPr>
            <a:picLocks noChangeAspect="1" noChangeArrowheads="1"/>
          </p:cNvPicPr>
          <p:nvPr/>
        </p:nvPicPr>
        <p:blipFill>
          <a:blip r:embed="rId5" cstate="print"/>
          <a:srcRect/>
          <a:stretch>
            <a:fillRect/>
          </a:stretch>
        </p:blipFill>
        <p:spPr bwMode="auto">
          <a:xfrm>
            <a:off x="5257800" y="4800600"/>
            <a:ext cx="1828800" cy="1143000"/>
          </a:xfrm>
          <a:prstGeom prst="rect">
            <a:avLst/>
          </a:prstGeom>
          <a:noFill/>
        </p:spPr>
      </p:pic>
      <p:pic>
        <p:nvPicPr>
          <p:cNvPr id="2063" name="Picture 15" descr="Beautiful Beaches_5"/>
          <p:cNvPicPr>
            <a:picLocks noChangeAspect="1" noChangeArrowheads="1"/>
          </p:cNvPicPr>
          <p:nvPr/>
        </p:nvPicPr>
        <p:blipFill>
          <a:blip r:embed="rId6" cstate="print"/>
          <a:srcRect/>
          <a:stretch>
            <a:fillRect/>
          </a:stretch>
        </p:blipFill>
        <p:spPr bwMode="auto">
          <a:xfrm>
            <a:off x="7391400" y="4800600"/>
            <a:ext cx="1676400" cy="1139825"/>
          </a:xfrm>
          <a:prstGeom prst="rect">
            <a:avLst/>
          </a:prstGeom>
          <a:noFill/>
        </p:spPr>
      </p:pic>
      <p:sp>
        <p:nvSpPr>
          <p:cNvPr id="2067" name="Rectangle 19"/>
          <p:cNvSpPr>
            <a:spLocks noGrp="1" noChangeArrowheads="1"/>
          </p:cNvSpPr>
          <p:nvPr>
            <p:ph type="ctrTitle"/>
          </p:nvPr>
        </p:nvSpPr>
        <p:spPr>
          <a:xfrm>
            <a:off x="3124200" y="685800"/>
            <a:ext cx="6019800" cy="3657600"/>
          </a:xfrm>
        </p:spPr>
        <p:txBody>
          <a:bodyPr/>
          <a:lstStyle/>
          <a:p>
            <a:r>
              <a:rPr lang="en-US" b="1"/>
              <a:t>Consistency Determination: </a:t>
            </a:r>
            <a:br>
              <a:rPr lang="en-US" b="1"/>
            </a:br>
            <a:r>
              <a:rPr lang="en-US"/>
              <a:t>City of Seaside Local Coastal Program</a:t>
            </a:r>
          </a:p>
        </p:txBody>
      </p:sp>
      <p:sp>
        <p:nvSpPr>
          <p:cNvPr id="2068" name="Rectangle 20"/>
          <p:cNvSpPr>
            <a:spLocks noGrp="1" noChangeArrowheads="1"/>
          </p:cNvSpPr>
          <p:nvPr>
            <p:ph type="subTitle" idx="1"/>
          </p:nvPr>
        </p:nvSpPr>
        <p:spPr>
          <a:xfrm>
            <a:off x="0" y="4800600"/>
            <a:ext cx="3276600" cy="1066800"/>
          </a:xfrm>
        </p:spPr>
        <p:txBody>
          <a:bodyPr/>
          <a:lstStyle/>
          <a:p>
            <a:r>
              <a:rPr lang="en-US" sz="2400">
                <a:solidFill>
                  <a:srgbClr val="F8D59C"/>
                </a:solidFill>
              </a:rPr>
              <a:t>FORA Board Meeting</a:t>
            </a:r>
          </a:p>
          <a:p>
            <a:r>
              <a:rPr lang="en-US" sz="2400">
                <a:solidFill>
                  <a:srgbClr val="F8D59C"/>
                </a:solidFill>
              </a:rPr>
              <a:t>March 15, 2013</a:t>
            </a:r>
          </a:p>
          <a:p>
            <a:r>
              <a:rPr lang="en-US" sz="2400">
                <a:solidFill>
                  <a:srgbClr val="F8D59C"/>
                </a:solidFill>
              </a:rPr>
              <a:t>Agenda No: 8a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anchor="ctr">
            <a:normAutofit/>
          </a:bodyPr>
          <a:lstStyle/>
          <a:p>
            <a:pPr algn="ctr">
              <a:lnSpc>
                <a:spcPct val="90000"/>
              </a:lnSpc>
            </a:pPr>
            <a:r>
              <a:rPr lang="en-US" sz="4100" b="1">
                <a:latin typeface="Calibri" pitchFamily="34" charset="0"/>
              </a:rPr>
              <a:t>Local Coastal Program</a:t>
            </a:r>
          </a:p>
          <a:p>
            <a:pPr algn="ctr">
              <a:lnSpc>
                <a:spcPct val="90000"/>
              </a:lnSpc>
            </a:pPr>
            <a:r>
              <a:rPr lang="en-US" sz="3200" b="1">
                <a:latin typeface="Calibri" pitchFamily="34" charset="0"/>
              </a:rPr>
              <a:t>Recommendation/Next Steps</a:t>
            </a:r>
          </a:p>
        </p:txBody>
      </p:sp>
      <p:cxnSp>
        <p:nvCxnSpPr>
          <p:cNvPr id="5" name="Straight Connector 4"/>
          <p:cNvCxnSpPr/>
          <p:nvPr/>
        </p:nvCxnSpPr>
        <p:spPr>
          <a:xfrm>
            <a:off x="381000" y="12954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72" name="Slide Number Placeholder 5"/>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6BBA3312-A785-4F62-8B87-48E4B9733D80}" type="slidenum">
              <a:rPr lang="en-US" sz="1200">
                <a:latin typeface="+mn-lt"/>
              </a:rPr>
              <a:pPr algn="r">
                <a:defRPr/>
              </a:pPr>
              <a:t>10</a:t>
            </a:fld>
            <a:endParaRPr lang="en-US" sz="1200">
              <a:latin typeface="+mn-lt"/>
            </a:endParaRPr>
          </a:p>
        </p:txBody>
      </p:sp>
      <p:sp>
        <p:nvSpPr>
          <p:cNvPr id="103429" name="Content Placeholder 6"/>
          <p:cNvSpPr>
            <a:spLocks noGrp="1"/>
          </p:cNvSpPr>
          <p:nvPr>
            <p:ph idx="4294967295"/>
          </p:nvPr>
        </p:nvSpPr>
        <p:spPr>
          <a:xfrm>
            <a:off x="304800" y="1295400"/>
            <a:ext cx="8534400" cy="5257800"/>
          </a:xfrm>
        </p:spPr>
        <p:txBody>
          <a:bodyPr/>
          <a:lstStyle/>
          <a:p>
            <a:r>
              <a:rPr lang="en-US" sz="2400"/>
              <a:t>Request FORA Board adopt a resolution determining Seaside’s LCP is consistent with the Fort Ord BRP.</a:t>
            </a:r>
          </a:p>
          <a:p>
            <a:endParaRPr lang="en-US" sz="2400"/>
          </a:p>
          <a:p>
            <a:r>
              <a:rPr lang="en-US" sz="2400"/>
              <a:t>Future legislative actions by the City of Seaside regarding LCP implementation with in Fort Ord lands will come back to the FORA Board for consideration.</a:t>
            </a:r>
          </a:p>
          <a:p>
            <a:endParaRPr lang="en-US" sz="2400"/>
          </a:p>
          <a:p>
            <a:r>
              <a:rPr lang="en-US" sz="2400"/>
              <a:t>Provided the FORA Board determines Seaside’s LCP is  consistent with the Base Reuse Plan, City staff would then forward City and FORA approving documents to the Coastal Commission to consider of the LCP certification. (April/May 2013) </a:t>
            </a:r>
          </a:p>
          <a:p>
            <a:endParaRPr lang="en-US" sz="2400"/>
          </a:p>
          <a:p>
            <a:pPr lvl="1"/>
            <a:endParaRPr lang="en-US"/>
          </a:p>
          <a:p>
            <a:endParaRPr lang="en-US"/>
          </a:p>
          <a:p>
            <a:endParaRPr lang="en-US"/>
          </a:p>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t>Questions/Comments</a:t>
            </a:r>
          </a:p>
        </p:txBody>
      </p:sp>
      <p:sp>
        <p:nvSpPr>
          <p:cNvPr id="105475" name="Rectangle 3"/>
          <p:cNvSpPr>
            <a:spLocks noGrp="1" noChangeArrowheads="1"/>
          </p:cNvSpPr>
          <p:nvPr>
            <p:ph type="body"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anchor="ctr">
            <a:normAutofit fontScale="92500" lnSpcReduction="10000"/>
          </a:bodyPr>
          <a:lstStyle/>
          <a:p>
            <a:pPr algn="ctr" fontAlgn="auto">
              <a:spcAft>
                <a:spcPts val="0"/>
              </a:spcAft>
              <a:defRPr/>
            </a:pPr>
            <a:r>
              <a:rPr lang="en-US" sz="4400" b="1" dirty="0">
                <a:latin typeface="+mj-lt"/>
                <a:ea typeface="+mj-ea"/>
                <a:cs typeface="+mj-cs"/>
              </a:rPr>
              <a:t>Local Coastal Program</a:t>
            </a:r>
          </a:p>
          <a:p>
            <a:pPr algn="ctr" fontAlgn="auto">
              <a:spcAft>
                <a:spcPts val="0"/>
              </a:spcAft>
              <a:defRPr/>
            </a:pPr>
            <a:r>
              <a:rPr lang="en-US" sz="3500" b="1" dirty="0">
                <a:latin typeface="+mj-lt"/>
                <a:ea typeface="+mj-ea"/>
                <a:cs typeface="+mj-cs"/>
              </a:rPr>
              <a:t>Overview – Background</a:t>
            </a:r>
          </a:p>
        </p:txBody>
      </p:sp>
      <p:cxnSp>
        <p:nvCxnSpPr>
          <p:cNvPr id="5" name="Straight Connector 4"/>
          <p:cNvCxnSpPr/>
          <p:nvPr/>
        </p:nvCxnSpPr>
        <p:spPr>
          <a:xfrm>
            <a:off x="381000" y="12954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24" name="Slide Number Placeholder 5"/>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1854CE4A-0FFF-4AE8-B39D-9BE49FCAC009}" type="slidenum">
              <a:rPr lang="en-US" sz="1200">
                <a:latin typeface="+mn-lt"/>
              </a:rPr>
              <a:pPr algn="r">
                <a:defRPr/>
              </a:pPr>
              <a:t>2</a:t>
            </a:fld>
            <a:endParaRPr lang="en-US" sz="1200">
              <a:latin typeface="+mn-lt"/>
            </a:endParaRPr>
          </a:p>
        </p:txBody>
      </p:sp>
      <p:sp>
        <p:nvSpPr>
          <p:cNvPr id="86021" name="Content Placeholder 6"/>
          <p:cNvSpPr>
            <a:spLocks noGrp="1"/>
          </p:cNvSpPr>
          <p:nvPr>
            <p:ph idx="4294967295"/>
          </p:nvPr>
        </p:nvSpPr>
        <p:spPr>
          <a:xfrm>
            <a:off x="457200" y="1600200"/>
            <a:ext cx="8382000" cy="4876800"/>
          </a:xfrm>
        </p:spPr>
        <p:txBody>
          <a:bodyPr/>
          <a:lstStyle/>
          <a:p>
            <a:r>
              <a:rPr lang="en-US"/>
              <a:t>City is mandated by the Coastal Act to prepare a Local Coastal Program (LCP)</a:t>
            </a:r>
          </a:p>
          <a:p>
            <a:pPr lvl="1"/>
            <a:r>
              <a:rPr lang="en-US" sz="2400"/>
              <a:t>Incorporates goals and policies of the Coastal Act into local regulations.</a:t>
            </a:r>
          </a:p>
          <a:p>
            <a:pPr lvl="1"/>
            <a:r>
              <a:rPr lang="en-US" sz="2400"/>
              <a:t>Establishes land uses and development standards within the Coastal Zone.</a:t>
            </a:r>
          </a:p>
          <a:p>
            <a:pPr lvl="2"/>
            <a:r>
              <a:rPr lang="en-US"/>
              <a:t>Land Use Plan (LUP) provides policies and land use designations.</a:t>
            </a:r>
          </a:p>
          <a:p>
            <a:pPr lvl="2"/>
            <a:r>
              <a:rPr lang="en-US"/>
              <a:t>Coastal Implementation Plan (CIP) provides development standards (zoning).</a:t>
            </a:r>
          </a:p>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anchor="ctr">
            <a:normAutofit fontScale="92500" lnSpcReduction="10000"/>
          </a:bodyPr>
          <a:lstStyle/>
          <a:p>
            <a:pPr algn="ctr" fontAlgn="auto">
              <a:spcAft>
                <a:spcPts val="0"/>
              </a:spcAft>
              <a:defRPr/>
            </a:pPr>
            <a:r>
              <a:rPr lang="en-US" sz="4400" b="1" dirty="0">
                <a:latin typeface="+mj-lt"/>
                <a:ea typeface="+mj-ea"/>
                <a:cs typeface="+mj-cs"/>
              </a:rPr>
              <a:t>Local Coastal Program</a:t>
            </a:r>
          </a:p>
          <a:p>
            <a:pPr algn="ctr" fontAlgn="auto">
              <a:spcAft>
                <a:spcPts val="0"/>
              </a:spcAft>
              <a:defRPr/>
            </a:pPr>
            <a:r>
              <a:rPr lang="en-US" sz="3500" b="1" dirty="0">
                <a:latin typeface="+mj-lt"/>
                <a:ea typeface="+mj-ea"/>
                <a:cs typeface="+mj-cs"/>
              </a:rPr>
              <a:t>Overview - Background</a:t>
            </a:r>
          </a:p>
        </p:txBody>
      </p:sp>
      <p:cxnSp>
        <p:nvCxnSpPr>
          <p:cNvPr id="5" name="Straight Connector 4"/>
          <p:cNvCxnSpPr/>
          <p:nvPr/>
        </p:nvCxnSpPr>
        <p:spPr>
          <a:xfrm>
            <a:off x="381000" y="12954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72" name="Slide Number Placeholder 5"/>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FC8B3C44-8547-45D6-A2D9-EB8E8A4D8073}" type="slidenum">
              <a:rPr lang="en-US" sz="1200">
                <a:latin typeface="+mn-lt"/>
              </a:rPr>
              <a:pPr algn="r">
                <a:defRPr/>
              </a:pPr>
              <a:t>3</a:t>
            </a:fld>
            <a:endParaRPr lang="en-US" sz="1200">
              <a:latin typeface="+mn-lt"/>
            </a:endParaRPr>
          </a:p>
        </p:txBody>
      </p:sp>
      <p:sp>
        <p:nvSpPr>
          <p:cNvPr id="89093" name="Content Placeholder 6"/>
          <p:cNvSpPr>
            <a:spLocks noGrp="1"/>
          </p:cNvSpPr>
          <p:nvPr>
            <p:ph idx="4294967295"/>
          </p:nvPr>
        </p:nvSpPr>
        <p:spPr/>
        <p:txBody>
          <a:bodyPr/>
          <a:lstStyle/>
          <a:p>
            <a:r>
              <a:rPr lang="en-US"/>
              <a:t>With certified LCP – City assumes permit responsibility.</a:t>
            </a:r>
          </a:p>
          <a:p>
            <a:pPr lvl="1"/>
            <a:r>
              <a:rPr lang="en-US"/>
              <a:t>City must make finding that proposals conform to the LCP.</a:t>
            </a:r>
          </a:p>
          <a:p>
            <a:pPr lvl="1"/>
            <a:r>
              <a:rPr lang="en-US"/>
              <a:t>Coastal Commission retains certain jurisdiction and appeal authority.</a:t>
            </a:r>
          </a:p>
          <a:p>
            <a:r>
              <a:rPr lang="en-US"/>
              <a:t>LCP, as a planning document, is subject to review every 5 years.  It does not grant any project approval</a:t>
            </a:r>
          </a:p>
          <a:p>
            <a:endParaRPr lang="en-US"/>
          </a:p>
          <a:p>
            <a:endParaRPr lang="en-US"/>
          </a:p>
          <a:p>
            <a:endParaRPr lang="en-US"/>
          </a:p>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990600"/>
          </a:xfrm>
          <a:prstGeom prst="rect">
            <a:avLst/>
          </a:prstGeom>
        </p:spPr>
        <p:txBody>
          <a:bodyPr anchor="ctr">
            <a:normAutofit fontScale="85000" lnSpcReduction="20000"/>
          </a:bodyPr>
          <a:lstStyle/>
          <a:p>
            <a:pPr algn="ctr" fontAlgn="auto">
              <a:spcAft>
                <a:spcPts val="0"/>
              </a:spcAft>
              <a:defRPr/>
            </a:pPr>
            <a:r>
              <a:rPr lang="en-US" sz="4400" b="1" dirty="0">
                <a:latin typeface="+mn-lt"/>
              </a:rPr>
              <a:t>Local Coastal Program</a:t>
            </a:r>
          </a:p>
          <a:p>
            <a:pPr algn="ctr" fontAlgn="auto">
              <a:spcAft>
                <a:spcPts val="0"/>
              </a:spcAft>
              <a:defRPr/>
            </a:pPr>
            <a:r>
              <a:rPr lang="en-US" sz="3500" b="1" dirty="0">
                <a:latin typeface="+mn-lt"/>
              </a:rPr>
              <a:t>LCP Processing Update</a:t>
            </a:r>
          </a:p>
        </p:txBody>
      </p:sp>
      <p:cxnSp>
        <p:nvCxnSpPr>
          <p:cNvPr id="5" name="Straight Connector 4"/>
          <p:cNvCxnSpPr/>
          <p:nvPr/>
        </p:nvCxnSpPr>
        <p:spPr>
          <a:xfrm>
            <a:off x="457200" y="11430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48" name="Slide Number Placeholder 5"/>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AA02EBEF-2110-4EF9-845A-6F3D7462171E}" type="slidenum">
              <a:rPr lang="en-US" sz="1200">
                <a:latin typeface="+mn-lt"/>
              </a:rPr>
              <a:pPr algn="r">
                <a:defRPr/>
              </a:pPr>
              <a:t>4</a:t>
            </a:fld>
            <a:endParaRPr lang="en-US" sz="1200">
              <a:latin typeface="+mn-lt"/>
            </a:endParaRPr>
          </a:p>
        </p:txBody>
      </p:sp>
      <p:sp>
        <p:nvSpPr>
          <p:cNvPr id="91141" name="Content Placeholder 7"/>
          <p:cNvSpPr>
            <a:spLocks noGrp="1"/>
          </p:cNvSpPr>
          <p:nvPr>
            <p:ph idx="4294967295"/>
          </p:nvPr>
        </p:nvSpPr>
        <p:spPr>
          <a:xfrm>
            <a:off x="457200" y="1371600"/>
            <a:ext cx="8229600" cy="4800600"/>
          </a:xfrm>
        </p:spPr>
        <p:txBody>
          <a:bodyPr/>
          <a:lstStyle/>
          <a:p>
            <a:r>
              <a:rPr lang="en-US" sz="2800"/>
              <a:t>Seaside’s Coastal LUP was certified in 1983</a:t>
            </a:r>
          </a:p>
          <a:p>
            <a:endParaRPr lang="en-US" sz="2800"/>
          </a:p>
          <a:p>
            <a:r>
              <a:rPr lang="en-US" sz="2800"/>
              <a:t>Seaside’s LCP Update 2008-2013</a:t>
            </a:r>
          </a:p>
          <a:p>
            <a:pPr lvl="1"/>
            <a:r>
              <a:rPr lang="en-US" sz="2400"/>
              <a:t>February 3, 2011:  City Council adopted LCP, authorized submittal of LCP and implementing ordinance to Coastal Commission, and approved amendment to the Municipal Code. </a:t>
            </a:r>
          </a:p>
          <a:p>
            <a:pPr lvl="1"/>
            <a:r>
              <a:rPr lang="en-US" sz="2400"/>
              <a:t>June 2, 2011: Submitted Initial LCP Application to Coastal Commission staff.</a:t>
            </a:r>
          </a:p>
          <a:p>
            <a:pPr lvl="1"/>
            <a:r>
              <a:rPr lang="en-US" sz="2400"/>
              <a:t>March 19, 2012: Coastal Commission staff deemed amended LCP Application complete.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990600"/>
          </a:xfrm>
          <a:prstGeom prst="rect">
            <a:avLst/>
          </a:prstGeom>
        </p:spPr>
        <p:txBody>
          <a:bodyPr anchor="ctr">
            <a:normAutofit/>
          </a:bodyPr>
          <a:lstStyle/>
          <a:p>
            <a:pPr algn="ctr">
              <a:lnSpc>
                <a:spcPct val="80000"/>
              </a:lnSpc>
            </a:pPr>
            <a:r>
              <a:rPr lang="en-US" sz="3700" b="1">
                <a:latin typeface="Calibri" pitchFamily="34" charset="0"/>
              </a:rPr>
              <a:t>Local Coastal Program</a:t>
            </a:r>
          </a:p>
          <a:p>
            <a:pPr algn="ctr">
              <a:lnSpc>
                <a:spcPct val="80000"/>
              </a:lnSpc>
            </a:pPr>
            <a:r>
              <a:rPr lang="en-US" sz="3000" b="1">
                <a:latin typeface="Calibri" pitchFamily="34" charset="0"/>
              </a:rPr>
              <a:t>LCP Processing Update - Continued</a:t>
            </a:r>
          </a:p>
        </p:txBody>
      </p:sp>
      <p:cxnSp>
        <p:nvCxnSpPr>
          <p:cNvPr id="5" name="Straight Connector 4"/>
          <p:cNvCxnSpPr/>
          <p:nvPr/>
        </p:nvCxnSpPr>
        <p:spPr>
          <a:xfrm>
            <a:off x="457200" y="11430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48" name="Slide Number Placeholder 5"/>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00C16736-A19F-47A5-BA93-6548D39D5110}" type="slidenum">
              <a:rPr lang="en-US" sz="1200">
                <a:latin typeface="+mn-lt"/>
              </a:rPr>
              <a:pPr algn="r">
                <a:defRPr/>
              </a:pPr>
              <a:t>5</a:t>
            </a:fld>
            <a:endParaRPr lang="en-US" sz="1200">
              <a:latin typeface="+mn-lt"/>
            </a:endParaRPr>
          </a:p>
        </p:txBody>
      </p:sp>
      <p:sp>
        <p:nvSpPr>
          <p:cNvPr id="93189" name="Content Placeholder 7"/>
          <p:cNvSpPr>
            <a:spLocks noGrp="1"/>
          </p:cNvSpPr>
          <p:nvPr>
            <p:ph idx="4294967295"/>
          </p:nvPr>
        </p:nvSpPr>
        <p:spPr>
          <a:xfrm>
            <a:off x="457200" y="1371600"/>
            <a:ext cx="8458200" cy="5257800"/>
          </a:xfrm>
        </p:spPr>
        <p:txBody>
          <a:bodyPr/>
          <a:lstStyle/>
          <a:p>
            <a:pPr lvl="1"/>
            <a:r>
              <a:rPr lang="en-US" sz="2400"/>
              <a:t>March through December 2012: City and Coastal Commission staff collaborated on modifications to LCP.</a:t>
            </a:r>
          </a:p>
          <a:p>
            <a:pPr lvl="1"/>
            <a:endParaRPr lang="en-US" sz="1200"/>
          </a:p>
          <a:p>
            <a:pPr lvl="1"/>
            <a:r>
              <a:rPr lang="en-US" sz="2400"/>
              <a:t>December 13, 2012: Coastal Commission unanimously approved the Modified LCP.</a:t>
            </a:r>
          </a:p>
          <a:p>
            <a:pPr lvl="1"/>
            <a:endParaRPr lang="en-US" sz="1200"/>
          </a:p>
          <a:p>
            <a:pPr lvl="1"/>
            <a:r>
              <a:rPr lang="en-US" sz="2400"/>
              <a:t>February 21, 2013:  City Council adopted LCP, authorized submittal of LCP and implementing ordinance to Coastal Commission, and approved amendment to the Municipal Code. </a:t>
            </a:r>
          </a:p>
          <a:p>
            <a:pPr lvl="1"/>
            <a:endParaRPr lang="en-US" sz="1200"/>
          </a:p>
          <a:p>
            <a:pPr lvl="1"/>
            <a:r>
              <a:rPr lang="en-US" sz="2400"/>
              <a:t>March 6, 2013: FORA Administrative Committee considered the requested Determination of Consistency and forwarded to the FORA Board with a recommendation of approval.</a:t>
            </a:r>
          </a:p>
          <a:p>
            <a:pPr lvl="1"/>
            <a:endParaRPr lang="en-US" sz="2400"/>
          </a:p>
          <a:p>
            <a:pPr lvl="1"/>
            <a:endParaRPr lang="en-US"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990600"/>
          </a:xfrm>
          <a:prstGeom prst="rect">
            <a:avLst/>
          </a:prstGeom>
        </p:spPr>
        <p:txBody>
          <a:bodyPr anchor="ctr">
            <a:normAutofit fontScale="92500" lnSpcReduction="20000"/>
          </a:bodyPr>
          <a:lstStyle/>
          <a:p>
            <a:pPr algn="ctr" fontAlgn="auto">
              <a:spcAft>
                <a:spcPts val="0"/>
              </a:spcAft>
              <a:defRPr/>
            </a:pPr>
            <a:r>
              <a:rPr lang="en-US" sz="4400" b="1" dirty="0">
                <a:latin typeface="+mn-lt"/>
              </a:rPr>
              <a:t>Local Coastal Program</a:t>
            </a:r>
          </a:p>
          <a:p>
            <a:pPr algn="ctr" fontAlgn="auto">
              <a:spcAft>
                <a:spcPts val="0"/>
              </a:spcAft>
              <a:defRPr/>
            </a:pPr>
            <a:r>
              <a:rPr lang="en-US" sz="3500" b="1" dirty="0">
                <a:latin typeface="+mn-lt"/>
              </a:rPr>
              <a:t>Primary Modifications</a:t>
            </a:r>
          </a:p>
        </p:txBody>
      </p:sp>
      <p:cxnSp>
        <p:nvCxnSpPr>
          <p:cNvPr id="5" name="Straight Connector 4"/>
          <p:cNvCxnSpPr/>
          <p:nvPr/>
        </p:nvCxnSpPr>
        <p:spPr>
          <a:xfrm>
            <a:off x="457200" y="11430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48" name="Slide Number Placeholder 5"/>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7D7DE38E-B3EA-44E1-8218-A37AAE556088}" type="slidenum">
              <a:rPr lang="en-US" sz="1200">
                <a:latin typeface="+mn-lt"/>
              </a:rPr>
              <a:pPr algn="r">
                <a:defRPr/>
              </a:pPr>
              <a:t>6</a:t>
            </a:fld>
            <a:endParaRPr lang="en-US" sz="1200">
              <a:latin typeface="+mn-lt"/>
            </a:endParaRPr>
          </a:p>
        </p:txBody>
      </p:sp>
      <p:sp>
        <p:nvSpPr>
          <p:cNvPr id="95237" name="Content Placeholder 7"/>
          <p:cNvSpPr>
            <a:spLocks noGrp="1"/>
          </p:cNvSpPr>
          <p:nvPr>
            <p:ph idx="4294967295"/>
          </p:nvPr>
        </p:nvSpPr>
        <p:spPr>
          <a:xfrm>
            <a:off x="457200" y="1371600"/>
            <a:ext cx="8229600" cy="4800600"/>
          </a:xfrm>
        </p:spPr>
        <p:txBody>
          <a:bodyPr/>
          <a:lstStyle/>
          <a:p>
            <a:r>
              <a:rPr lang="en-US"/>
              <a:t>Collaboration with Coastal Staff</a:t>
            </a:r>
          </a:p>
          <a:p>
            <a:pPr lvl="1"/>
            <a:r>
              <a:rPr lang="en-US"/>
              <a:t>Boundary Adjustments</a:t>
            </a:r>
          </a:p>
          <a:p>
            <a:pPr lvl="2"/>
            <a:r>
              <a:rPr lang="en-US"/>
              <a:t>Coastal Commission staff requested modifications based on :</a:t>
            </a:r>
          </a:p>
          <a:p>
            <a:pPr lvl="3"/>
            <a:r>
              <a:rPr lang="en-US" sz="2400"/>
              <a:t>Consistency with Mello Act </a:t>
            </a:r>
          </a:p>
          <a:p>
            <a:pPr lvl="3"/>
            <a:r>
              <a:rPr lang="en-US" sz="2400"/>
              <a:t>Mapping advancements due to GIS</a:t>
            </a:r>
          </a:p>
          <a:p>
            <a:pPr lvl="3"/>
            <a:r>
              <a:rPr lang="en-US" sz="2400"/>
              <a:t>Reflect incorporation of former Fort Ord land</a:t>
            </a:r>
          </a:p>
          <a:p>
            <a:pPr lvl="1"/>
            <a:r>
              <a:rPr lang="en-US"/>
              <a:t>Land Use Designations</a:t>
            </a:r>
          </a:p>
          <a:p>
            <a:pPr lvl="2"/>
            <a:r>
              <a:rPr lang="en-US"/>
              <a:t>Transportation Corridor (CTC)</a:t>
            </a:r>
          </a:p>
          <a:p>
            <a:pPr lvl="1"/>
            <a:r>
              <a:rPr lang="en-US"/>
              <a:t>LCP Refinement</a:t>
            </a:r>
          </a:p>
          <a:p>
            <a:pPr lvl="1"/>
            <a:endParaRPr lang="en-US"/>
          </a:p>
          <a:p>
            <a:pPr lvl="1"/>
            <a:endParaRPr lang="en-US" sz="3200"/>
          </a:p>
          <a:p>
            <a:pPr lvl="1">
              <a:buFontTx/>
              <a:buNone/>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990600"/>
          </a:xfrm>
          <a:prstGeom prst="rect">
            <a:avLst/>
          </a:prstGeom>
        </p:spPr>
        <p:txBody>
          <a:bodyPr anchor="ctr">
            <a:normAutofit fontScale="92500" lnSpcReduction="20000"/>
          </a:bodyPr>
          <a:lstStyle/>
          <a:p>
            <a:pPr algn="ctr" fontAlgn="auto">
              <a:spcAft>
                <a:spcPts val="0"/>
              </a:spcAft>
              <a:defRPr/>
            </a:pPr>
            <a:r>
              <a:rPr lang="en-US" sz="4400" b="1" dirty="0">
                <a:latin typeface="+mn-lt"/>
              </a:rPr>
              <a:t>Local Coastal Program</a:t>
            </a:r>
          </a:p>
          <a:p>
            <a:pPr algn="ctr" fontAlgn="auto">
              <a:spcAft>
                <a:spcPts val="0"/>
              </a:spcAft>
              <a:defRPr/>
            </a:pPr>
            <a:r>
              <a:rPr lang="en-US" sz="3500" b="1" dirty="0">
                <a:latin typeface="+mn-lt"/>
              </a:rPr>
              <a:t>Primary Modifications - Boundaries</a:t>
            </a:r>
          </a:p>
        </p:txBody>
      </p:sp>
      <p:cxnSp>
        <p:nvCxnSpPr>
          <p:cNvPr id="5" name="Straight Connector 4"/>
          <p:cNvCxnSpPr/>
          <p:nvPr/>
        </p:nvCxnSpPr>
        <p:spPr>
          <a:xfrm>
            <a:off x="457200" y="11430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48" name="Slide Number Placeholder 5"/>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8A3B89F7-FD9B-4633-AA98-48710FA774D1}" type="slidenum">
              <a:rPr lang="en-US" sz="1200">
                <a:latin typeface="+mn-lt"/>
              </a:rPr>
              <a:pPr algn="r">
                <a:defRPr/>
              </a:pPr>
              <a:t>7</a:t>
            </a:fld>
            <a:endParaRPr lang="en-US" sz="1200">
              <a:latin typeface="+mn-lt"/>
            </a:endParaRPr>
          </a:p>
        </p:txBody>
      </p:sp>
      <p:sp>
        <p:nvSpPr>
          <p:cNvPr id="97285" name="Rectangle 5"/>
          <p:cNvSpPr>
            <a:spLocks noGrp="1" noChangeArrowheads="1"/>
          </p:cNvSpPr>
          <p:nvPr>
            <p:ph type="title"/>
          </p:nvPr>
        </p:nvSpPr>
        <p:spPr/>
        <p:txBody>
          <a:bodyPr/>
          <a:lstStyle/>
          <a:p>
            <a:endParaRPr lang="en-US"/>
          </a:p>
        </p:txBody>
      </p:sp>
      <p:sp>
        <p:nvSpPr>
          <p:cNvPr id="97286" name="Rectangle 6"/>
          <p:cNvSpPr>
            <a:spLocks noGrp="1" noChangeArrowheads="1"/>
          </p:cNvSpPr>
          <p:nvPr>
            <p:ph type="body" sz="half" idx="1"/>
          </p:nvPr>
        </p:nvSpPr>
        <p:spPr/>
        <p:txBody>
          <a:bodyPr/>
          <a:lstStyle/>
          <a:p>
            <a:endParaRPr lang="en-US"/>
          </a:p>
          <a:p>
            <a:r>
              <a:rPr lang="en-US"/>
              <a:t>146 acres in former Fort Ord Lands</a:t>
            </a:r>
          </a:p>
          <a:p>
            <a:r>
              <a:rPr lang="en-US"/>
              <a:t>Caltrans Hwy 1 Public Right of Way</a:t>
            </a:r>
          </a:p>
          <a:p>
            <a:r>
              <a:rPr lang="en-US"/>
              <a:t>No projects currently proposed; LCP does not grant project approval</a:t>
            </a:r>
          </a:p>
        </p:txBody>
      </p:sp>
      <p:sp>
        <p:nvSpPr>
          <p:cNvPr id="97287" name="Rectangle 7"/>
          <p:cNvSpPr>
            <a:spLocks noGrp="1" noChangeArrowheads="1"/>
          </p:cNvSpPr>
          <p:nvPr>
            <p:ph type="body" sz="half" idx="2"/>
          </p:nvPr>
        </p:nvSpPr>
        <p:spPr/>
        <p:txBody>
          <a:bodyPr/>
          <a:lstStyle/>
          <a:p>
            <a:pPr>
              <a:buFontTx/>
              <a:buNone/>
            </a:pPr>
            <a:endParaRPr lang="en-US"/>
          </a:p>
        </p:txBody>
      </p:sp>
      <p:pic>
        <p:nvPicPr>
          <p:cNvPr id="97288" name="Picture 2"/>
          <p:cNvPicPr>
            <a:picLocks noGrp="1" noChangeAspect="1" noChangeArrowheads="1"/>
          </p:cNvPicPr>
          <p:nvPr>
            <p:ph idx="4294967295"/>
          </p:nvPr>
        </p:nvPicPr>
        <p:blipFill>
          <a:blip r:embed="rId3" cstate="print"/>
          <a:srcRect/>
          <a:stretch>
            <a:fillRect/>
          </a:stretch>
        </p:blipFill>
        <p:spPr>
          <a:xfrm>
            <a:off x="4648200" y="1295400"/>
            <a:ext cx="3925888" cy="5105400"/>
          </a:xfrm>
          <a:noFill/>
        </p:spPr>
      </p:pic>
      <p:sp>
        <p:nvSpPr>
          <p:cNvPr id="97289" name="TextBox 6"/>
          <p:cNvSpPr txBox="1">
            <a:spLocks noChangeArrowheads="1"/>
          </p:cNvSpPr>
          <p:nvPr/>
        </p:nvSpPr>
        <p:spPr bwMode="auto">
          <a:xfrm>
            <a:off x="533400" y="1219200"/>
            <a:ext cx="1981200" cy="461963"/>
          </a:xfrm>
          <a:prstGeom prst="rect">
            <a:avLst/>
          </a:prstGeom>
          <a:noFill/>
          <a:ln w="9525">
            <a:noFill/>
            <a:miter lim="800000"/>
            <a:headEnd/>
            <a:tailEnd/>
          </a:ln>
        </p:spPr>
        <p:txBody>
          <a:bodyPr>
            <a:spAutoFit/>
          </a:bodyPr>
          <a:lstStyle/>
          <a:p>
            <a:r>
              <a:rPr lang="en-US" sz="2400" b="1">
                <a:latin typeface="Calibri" pitchFamily="34" charset="0"/>
              </a:rPr>
              <a:t>Modified LCP</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990600"/>
          </a:xfrm>
          <a:prstGeom prst="rect">
            <a:avLst/>
          </a:prstGeom>
        </p:spPr>
        <p:txBody>
          <a:bodyPr anchor="ctr">
            <a:normAutofit fontScale="92500" lnSpcReduction="20000"/>
          </a:bodyPr>
          <a:lstStyle/>
          <a:p>
            <a:pPr algn="ctr" fontAlgn="auto">
              <a:spcAft>
                <a:spcPts val="0"/>
              </a:spcAft>
              <a:defRPr/>
            </a:pPr>
            <a:r>
              <a:rPr lang="en-US" sz="4400" b="1" dirty="0">
                <a:latin typeface="+mn-lt"/>
              </a:rPr>
              <a:t>Local Coastal Program</a:t>
            </a:r>
          </a:p>
          <a:p>
            <a:pPr algn="ctr" fontAlgn="auto">
              <a:spcAft>
                <a:spcPts val="0"/>
              </a:spcAft>
              <a:defRPr/>
            </a:pPr>
            <a:r>
              <a:rPr lang="en-US" sz="3500" b="1" dirty="0">
                <a:latin typeface="+mn-lt"/>
              </a:rPr>
              <a:t>Primary Modifications – Land Use</a:t>
            </a:r>
          </a:p>
        </p:txBody>
      </p:sp>
      <p:cxnSp>
        <p:nvCxnSpPr>
          <p:cNvPr id="5" name="Straight Connector 4"/>
          <p:cNvCxnSpPr/>
          <p:nvPr/>
        </p:nvCxnSpPr>
        <p:spPr>
          <a:xfrm>
            <a:off x="457200" y="11430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48" name="Slide Number Placeholder 5"/>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8FE4C1E8-BF7E-4F7A-99BD-A7B75CCE688D}" type="slidenum">
              <a:rPr lang="en-US" sz="1200">
                <a:latin typeface="+mn-lt"/>
              </a:rPr>
              <a:pPr algn="r">
                <a:defRPr/>
              </a:pPr>
              <a:t>8</a:t>
            </a:fld>
            <a:endParaRPr lang="en-US" sz="1200">
              <a:latin typeface="+mn-lt"/>
            </a:endParaRPr>
          </a:p>
        </p:txBody>
      </p:sp>
      <p:sp>
        <p:nvSpPr>
          <p:cNvPr id="99333" name="Rectangle 5"/>
          <p:cNvSpPr>
            <a:spLocks noGrp="1" noChangeArrowheads="1"/>
          </p:cNvSpPr>
          <p:nvPr>
            <p:ph type="title"/>
          </p:nvPr>
        </p:nvSpPr>
        <p:spPr/>
        <p:txBody>
          <a:bodyPr/>
          <a:lstStyle/>
          <a:p>
            <a:endParaRPr lang="en-US"/>
          </a:p>
        </p:txBody>
      </p:sp>
      <p:sp>
        <p:nvSpPr>
          <p:cNvPr id="99334" name="Rectangle 6"/>
          <p:cNvSpPr>
            <a:spLocks noGrp="1" noChangeArrowheads="1"/>
          </p:cNvSpPr>
          <p:nvPr>
            <p:ph type="body" sz="half" idx="1"/>
          </p:nvPr>
        </p:nvSpPr>
        <p:spPr/>
        <p:txBody>
          <a:bodyPr/>
          <a:lstStyle/>
          <a:p>
            <a:endParaRPr lang="en-US" sz="2400"/>
          </a:p>
          <a:p>
            <a:r>
              <a:rPr lang="en-US" sz="2400"/>
              <a:t>Coastal Transportation Corridor </a:t>
            </a:r>
          </a:p>
          <a:p>
            <a:pPr lvl="1"/>
            <a:r>
              <a:rPr lang="en-US" sz="2000"/>
              <a:t>Purpose: to accommodate motorized and non-motorized forms of transportation</a:t>
            </a:r>
          </a:p>
          <a:p>
            <a:pPr lvl="1"/>
            <a:r>
              <a:rPr lang="en-US" sz="2000"/>
              <a:t>Allowable Uses include:</a:t>
            </a:r>
          </a:p>
          <a:p>
            <a:pPr lvl="2"/>
            <a:r>
              <a:rPr lang="en-US" sz="1800"/>
              <a:t>Bike trail/pedestrian path</a:t>
            </a:r>
          </a:p>
          <a:p>
            <a:pPr lvl="2"/>
            <a:r>
              <a:rPr lang="en-US" sz="1800"/>
              <a:t>Light rail</a:t>
            </a:r>
          </a:p>
          <a:p>
            <a:pPr lvl="2"/>
            <a:r>
              <a:rPr lang="en-US" sz="1800"/>
              <a:t>Biking and related facilities</a:t>
            </a:r>
          </a:p>
          <a:p>
            <a:pPr lvl="2"/>
            <a:r>
              <a:rPr lang="en-US" sz="1800"/>
              <a:t>Visitor/Traveler support services</a:t>
            </a:r>
          </a:p>
          <a:p>
            <a:pPr lvl="2"/>
            <a:endParaRPr lang="en-US" sz="1800"/>
          </a:p>
        </p:txBody>
      </p:sp>
      <p:sp>
        <p:nvSpPr>
          <p:cNvPr id="99335" name="Rectangle 7"/>
          <p:cNvSpPr>
            <a:spLocks noGrp="1" noChangeArrowheads="1"/>
          </p:cNvSpPr>
          <p:nvPr>
            <p:ph type="body" sz="half" idx="2"/>
          </p:nvPr>
        </p:nvSpPr>
        <p:spPr/>
        <p:txBody>
          <a:bodyPr/>
          <a:lstStyle/>
          <a:p>
            <a:endParaRPr lang="en-US" sz="2400"/>
          </a:p>
        </p:txBody>
      </p:sp>
      <p:pic>
        <p:nvPicPr>
          <p:cNvPr id="99336" name="Picture 1"/>
          <p:cNvPicPr>
            <a:picLocks noGrp="1" noChangeAspect="1" noChangeArrowheads="1"/>
          </p:cNvPicPr>
          <p:nvPr>
            <p:ph idx="4294967295"/>
          </p:nvPr>
        </p:nvPicPr>
        <p:blipFill>
          <a:blip r:embed="rId3" cstate="print"/>
          <a:srcRect/>
          <a:stretch>
            <a:fillRect/>
          </a:stretch>
        </p:blipFill>
        <p:spPr>
          <a:xfrm>
            <a:off x="4495800" y="1295400"/>
            <a:ext cx="3886200" cy="5181600"/>
          </a:xfrm>
          <a:noFill/>
        </p:spPr>
      </p:pic>
      <p:sp>
        <p:nvSpPr>
          <p:cNvPr id="99337" name="TextBox 6"/>
          <p:cNvSpPr txBox="1">
            <a:spLocks noChangeArrowheads="1"/>
          </p:cNvSpPr>
          <p:nvPr/>
        </p:nvSpPr>
        <p:spPr bwMode="auto">
          <a:xfrm>
            <a:off x="457200" y="1219200"/>
            <a:ext cx="1905000" cy="461963"/>
          </a:xfrm>
          <a:prstGeom prst="rect">
            <a:avLst/>
          </a:prstGeom>
          <a:noFill/>
          <a:ln w="9525">
            <a:noFill/>
            <a:miter lim="800000"/>
            <a:headEnd/>
            <a:tailEnd/>
          </a:ln>
        </p:spPr>
        <p:txBody>
          <a:bodyPr>
            <a:spAutoFit/>
          </a:bodyPr>
          <a:lstStyle/>
          <a:p>
            <a:r>
              <a:rPr lang="en-US" sz="2400" b="1">
                <a:latin typeface="Calibri" pitchFamily="34" charset="0"/>
              </a:rPr>
              <a:t>Modified LCP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990600"/>
          </a:xfrm>
          <a:prstGeom prst="rect">
            <a:avLst/>
          </a:prstGeom>
        </p:spPr>
        <p:txBody>
          <a:bodyPr anchor="ctr">
            <a:normAutofit fontScale="92500" lnSpcReduction="20000"/>
          </a:bodyPr>
          <a:lstStyle/>
          <a:p>
            <a:pPr algn="ctr" fontAlgn="auto">
              <a:spcAft>
                <a:spcPts val="0"/>
              </a:spcAft>
              <a:defRPr/>
            </a:pPr>
            <a:r>
              <a:rPr lang="en-US" sz="4400" b="1" dirty="0">
                <a:latin typeface="+mn-lt"/>
              </a:rPr>
              <a:t>Local Coastal Program</a:t>
            </a:r>
          </a:p>
          <a:p>
            <a:pPr algn="ctr" fontAlgn="auto">
              <a:spcAft>
                <a:spcPts val="0"/>
              </a:spcAft>
              <a:defRPr/>
            </a:pPr>
            <a:r>
              <a:rPr lang="en-US" sz="3500" b="1" dirty="0">
                <a:latin typeface="+mn-lt"/>
              </a:rPr>
              <a:t>Primary Modifications </a:t>
            </a:r>
          </a:p>
        </p:txBody>
      </p:sp>
      <p:cxnSp>
        <p:nvCxnSpPr>
          <p:cNvPr id="5" name="Straight Connector 4"/>
          <p:cNvCxnSpPr/>
          <p:nvPr/>
        </p:nvCxnSpPr>
        <p:spPr>
          <a:xfrm>
            <a:off x="457200" y="11430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48" name="Slide Number Placeholder 5"/>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DD3D43F8-89AA-471F-AC8C-4E9E1B186869}" type="slidenum">
              <a:rPr lang="en-US" sz="1200">
                <a:latin typeface="+mn-lt"/>
              </a:rPr>
              <a:pPr algn="r">
                <a:defRPr/>
              </a:pPr>
              <a:t>9</a:t>
            </a:fld>
            <a:endParaRPr lang="en-US" sz="1200">
              <a:latin typeface="+mn-lt"/>
            </a:endParaRPr>
          </a:p>
        </p:txBody>
      </p:sp>
      <p:sp>
        <p:nvSpPr>
          <p:cNvPr id="101381" name="Content Placeholder 7"/>
          <p:cNvSpPr>
            <a:spLocks noGrp="1"/>
          </p:cNvSpPr>
          <p:nvPr>
            <p:ph idx="4294967295"/>
          </p:nvPr>
        </p:nvSpPr>
        <p:spPr>
          <a:xfrm>
            <a:off x="457200" y="1143000"/>
            <a:ext cx="8229600" cy="3124200"/>
          </a:xfrm>
        </p:spPr>
        <p:txBody>
          <a:bodyPr/>
          <a:lstStyle/>
          <a:p>
            <a:pPr>
              <a:buFontTx/>
              <a:buNone/>
            </a:pPr>
            <a:r>
              <a:rPr lang="en-US" sz="2800" b="1"/>
              <a:t>LCP Refinement</a:t>
            </a:r>
          </a:p>
          <a:p>
            <a:r>
              <a:rPr lang="en-US" sz="2400"/>
              <a:t>Removed references to other external documents and incorporated applicable policies and development standards into the LUP and CIP.</a:t>
            </a:r>
          </a:p>
          <a:p>
            <a:r>
              <a:rPr lang="en-US" sz="2400"/>
              <a:t>Updated policies to strengthen consistency with Coastal Act.</a:t>
            </a:r>
            <a:endParaRPr lang="en-US" sz="2000"/>
          </a:p>
          <a:p>
            <a:pPr>
              <a:buFontTx/>
              <a:buNone/>
            </a:pPr>
            <a:endParaRPr lang="en-US" sz="2800"/>
          </a:p>
        </p:txBody>
      </p:sp>
      <p:graphicFrame>
        <p:nvGraphicFramePr>
          <p:cNvPr id="101382" name="Group 6"/>
          <p:cNvGraphicFramePr>
            <a:graphicFrameLocks noGrp="1"/>
          </p:cNvGraphicFramePr>
          <p:nvPr/>
        </p:nvGraphicFramePr>
        <p:xfrm>
          <a:off x="457200" y="3657600"/>
          <a:ext cx="7467600" cy="2374900"/>
        </p:xfrm>
        <a:graphic>
          <a:graphicData uri="http://schemas.openxmlformats.org/drawingml/2006/table">
            <a:tbl>
              <a:tblPr/>
              <a:tblGrid>
                <a:gridCol w="3733800"/>
                <a:gridCol w="3733800"/>
              </a:tblGrid>
              <a:tr h="1981200">
                <a:tc>
                  <a:txBody>
                    <a:bodyPr/>
                    <a:lstStyle/>
                    <a:p>
                      <a:pPr marL="742950" marR="0" lvl="1" indent="-28575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Hazards</a:t>
                      </a:r>
                    </a:p>
                    <a:p>
                      <a:pPr marL="742950" marR="0" lvl="1" indent="-28575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Water Quality </a:t>
                      </a:r>
                    </a:p>
                    <a:p>
                      <a:pPr marL="742950" marR="0" lvl="1" indent="-28575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Public Access and Recreation</a:t>
                      </a:r>
                    </a:p>
                    <a:p>
                      <a:pPr marL="742950" marR="0" lvl="1" indent="-28575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Transportation and Circulation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742950" marR="0" lvl="1" indent="-28575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Public Services</a:t>
                      </a:r>
                    </a:p>
                    <a:p>
                      <a:pPr marL="742950" marR="0" lvl="1" indent="-28575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Environmentally Sensitive Habitat Areas</a:t>
                      </a:r>
                    </a:p>
                    <a:p>
                      <a:pPr marL="742950" marR="0" lvl="1" indent="-28575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Cultural Resources</a:t>
                      </a:r>
                    </a:p>
                    <a:p>
                      <a:pPr marL="742950" marR="0" lvl="1" indent="-28575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Visual Resources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charset="0"/>
                      </a:endParaRP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6058</TotalTime>
  <Words>809</Words>
  <Application>Microsoft Office PowerPoint</Application>
  <PresentationFormat>On-screen Show (4:3)</PresentationFormat>
  <Paragraphs>137</Paragraphs>
  <Slides>11</Slides>
  <Notes>9</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5" baseType="lpstr">
      <vt:lpstr>Arial</vt:lpstr>
      <vt:lpstr>Calibri</vt:lpstr>
      <vt:lpstr>Default Design</vt:lpstr>
      <vt:lpstr>Adobe Photoshop Image</vt:lpstr>
      <vt:lpstr>Consistency Determination:  City of Seaside Local Coastal Program</vt:lpstr>
      <vt:lpstr>Slide 2</vt:lpstr>
      <vt:lpstr>Slide 3</vt:lpstr>
      <vt:lpstr>Slide 4</vt:lpstr>
      <vt:lpstr>Slide 5</vt:lpstr>
      <vt:lpstr>Slide 6</vt:lpstr>
      <vt:lpstr>Slide 7</vt:lpstr>
      <vt:lpstr>Slide 8</vt:lpstr>
      <vt:lpstr>Slide 9</vt:lpstr>
      <vt:lpstr>Slide 10</vt:lpstr>
      <vt:lpstr>Questions/Comments</vt:lpstr>
    </vt:vector>
  </TitlesOfParts>
  <Company>City of Seaside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 Simon</dc:creator>
  <cp:lastModifiedBy>jen</cp:lastModifiedBy>
  <cp:revision>114</cp:revision>
  <dcterms:created xsi:type="dcterms:W3CDTF">2008-04-17T16:05:50Z</dcterms:created>
  <dcterms:modified xsi:type="dcterms:W3CDTF">2013-03-14T22:34:51Z</dcterms:modified>
</cp:coreProperties>
</file>